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3" r:id="rId3"/>
    <p:sldId id="264" r:id="rId4"/>
    <p:sldId id="265" r:id="rId5"/>
    <p:sldId id="266" r:id="rId6"/>
    <p:sldId id="268" r:id="rId7"/>
    <p:sldId id="271" r:id="rId8"/>
    <p:sldId id="267" r:id="rId9"/>
    <p:sldId id="270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8458200" cy="513186"/>
          </a:xfrm>
        </p:spPr>
        <p:txBody>
          <a:bodyPr>
            <a:no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200" dirty="0" smtClean="0">
                <a:latin typeface="Arial" pitchFamily="34" charset="0"/>
                <a:cs typeface="Arial" pitchFamily="34" charset="0"/>
              </a:rPr>
            </a:b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371600"/>
            <a:ext cx="8458200" cy="3200400"/>
          </a:xfrm>
        </p:spPr>
        <p:txBody>
          <a:bodyPr>
            <a:noAutofit/>
          </a:bodyPr>
          <a:lstStyle/>
          <a:p>
            <a:pPr algn="l"/>
            <a:r>
              <a:rPr lang="ro-RO" sz="3200" b="1" dirty="0" smtClean="0">
                <a:solidFill>
                  <a:srgbClr val="FFC000"/>
                </a:solidFill>
              </a:rPr>
              <a:t>Evaluarea personalului didactic şi performanţele elevilor.  Contribuţii ale sistemelor informatico </a:t>
            </a:r>
            <a:r>
              <a:rPr lang="ro-RO" sz="3200" b="1" dirty="0" smtClean="0">
                <a:solidFill>
                  <a:srgbClr val="FFC000"/>
                </a:solidFill>
              </a:rPr>
              <a:t>– statistice</a:t>
            </a:r>
          </a:p>
          <a:p>
            <a:pPr algn="l"/>
            <a:endParaRPr lang="ro-RO" sz="3200" b="1" dirty="0" smtClean="0">
              <a:solidFill>
                <a:srgbClr val="FFC000"/>
              </a:solidFill>
            </a:endParaRPr>
          </a:p>
          <a:p>
            <a:r>
              <a:rPr lang="ro-RO" sz="2800" b="1" dirty="0" smtClean="0">
                <a:solidFill>
                  <a:srgbClr val="FFC000"/>
                </a:solidFill>
              </a:rPr>
              <a:t> </a:t>
            </a:r>
            <a:r>
              <a:rPr lang="ro-RO" sz="2800" b="1" dirty="0" smtClean="0"/>
              <a:t>asist. </a:t>
            </a:r>
            <a:r>
              <a:rPr lang="ro-RO" sz="2800" b="1" dirty="0" smtClean="0"/>
              <a:t>d</a:t>
            </a:r>
            <a:r>
              <a:rPr lang="ro-RO" sz="2800" b="1" dirty="0" smtClean="0"/>
              <a:t>r. Roxana Ghiaţău </a:t>
            </a:r>
          </a:p>
          <a:p>
            <a:r>
              <a:rPr lang="ro-RO" sz="2800" b="1" dirty="0" smtClean="0"/>
              <a:t>asist. drd. Roxana Criu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Functions of Technology in Assisting the Assessment Process 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ro-RO" sz="5800" b="1" i="1" dirty="0" smtClean="0">
              <a:solidFill>
                <a:schemeClr val="bg1"/>
              </a:solidFill>
            </a:endParaRPr>
          </a:p>
          <a:p>
            <a:r>
              <a:rPr lang="en-US" sz="5800" b="1" i="1" dirty="0" smtClean="0">
                <a:solidFill>
                  <a:schemeClr val="bg1"/>
                </a:solidFill>
              </a:rPr>
              <a:t>Collecting</a:t>
            </a:r>
            <a:r>
              <a:rPr lang="en-US" sz="4600" b="1" dirty="0" smtClean="0">
                <a:solidFill>
                  <a:schemeClr val="bg1"/>
                </a:solidFill>
              </a:rPr>
              <a:t> </a:t>
            </a:r>
            <a:r>
              <a:rPr lang="ro-RO" sz="4600" b="1" dirty="0" smtClean="0">
                <a:solidFill>
                  <a:schemeClr val="bg1"/>
                </a:solidFill>
              </a:rPr>
              <a:t>-  </a:t>
            </a:r>
            <a:r>
              <a:rPr lang="en-US" sz="5800" dirty="0" smtClean="0"/>
              <a:t>Create assessment</a:t>
            </a:r>
            <a:r>
              <a:rPr lang="ro-RO" sz="5800" dirty="0" smtClean="0"/>
              <a:t>, </a:t>
            </a:r>
            <a:r>
              <a:rPr lang="en-US" sz="5800" dirty="0" smtClean="0"/>
              <a:t>Collect assessment data</a:t>
            </a:r>
            <a:r>
              <a:rPr lang="ro-RO" sz="5800" dirty="0" smtClean="0"/>
              <a:t>,</a:t>
            </a:r>
            <a:r>
              <a:rPr lang="en-US" sz="5800" dirty="0" smtClean="0"/>
              <a:t> Administer </a:t>
            </a:r>
            <a:r>
              <a:rPr lang="ro-RO" sz="5800" dirty="0" smtClean="0"/>
              <a:t> </a:t>
            </a:r>
            <a:r>
              <a:rPr lang="en-US" sz="5800" dirty="0" smtClean="0"/>
              <a:t>assessment</a:t>
            </a:r>
            <a:r>
              <a:rPr lang="ro-RO" sz="5800" dirty="0" smtClean="0"/>
              <a:t>, </a:t>
            </a:r>
            <a:r>
              <a:rPr lang="en-US" sz="5800" dirty="0" smtClean="0"/>
              <a:t>Score assessmen</a:t>
            </a:r>
            <a:r>
              <a:rPr lang="en-US" sz="4800" dirty="0" smtClean="0"/>
              <a:t>t</a:t>
            </a:r>
          </a:p>
          <a:p>
            <a:pPr>
              <a:buNone/>
            </a:pPr>
            <a:endParaRPr lang="en-US" sz="4600" b="1" dirty="0" smtClean="0">
              <a:solidFill>
                <a:schemeClr val="bg1"/>
              </a:solidFill>
            </a:endParaRPr>
          </a:p>
          <a:p>
            <a:r>
              <a:rPr lang="en-US" sz="5800" b="1" i="1" dirty="0" smtClean="0">
                <a:solidFill>
                  <a:schemeClr val="bg1"/>
                </a:solidFill>
              </a:rPr>
              <a:t>Reporting</a:t>
            </a:r>
            <a:r>
              <a:rPr lang="ro-RO" sz="5800" b="1" i="1" dirty="0" smtClean="0">
                <a:solidFill>
                  <a:schemeClr val="bg1"/>
                </a:solidFill>
              </a:rPr>
              <a:t>- </a:t>
            </a:r>
            <a:r>
              <a:rPr lang="en-US" sz="4600" b="1" dirty="0" smtClean="0">
                <a:solidFill>
                  <a:schemeClr val="bg1"/>
                </a:solidFill>
              </a:rPr>
              <a:t> </a:t>
            </a:r>
            <a:r>
              <a:rPr lang="en-US" sz="5100" dirty="0" smtClean="0"/>
              <a:t>Manage assessment data</a:t>
            </a:r>
            <a:r>
              <a:rPr lang="ro-RO" sz="5100" dirty="0" smtClean="0"/>
              <a:t>, </a:t>
            </a:r>
            <a:r>
              <a:rPr lang="en-US" sz="5100" dirty="0" smtClean="0"/>
              <a:t>Analyze assessment data</a:t>
            </a:r>
            <a:r>
              <a:rPr lang="ro-RO" sz="5100" dirty="0" smtClean="0"/>
              <a:t>, </a:t>
            </a:r>
            <a:r>
              <a:rPr lang="en-US" sz="5100" dirty="0" smtClean="0"/>
              <a:t>Create reports</a:t>
            </a:r>
            <a:r>
              <a:rPr lang="ro-RO" sz="5100" dirty="0" smtClean="0"/>
              <a:t>, </a:t>
            </a:r>
            <a:r>
              <a:rPr lang="en-US" sz="5100" dirty="0" smtClean="0"/>
              <a:t>Distribute reports</a:t>
            </a:r>
          </a:p>
          <a:p>
            <a:pPr>
              <a:buNone/>
            </a:pPr>
            <a:endParaRPr lang="en-US" sz="4600" b="1" dirty="0" smtClean="0">
              <a:solidFill>
                <a:schemeClr val="bg1"/>
              </a:solidFill>
            </a:endParaRPr>
          </a:p>
          <a:p>
            <a:r>
              <a:rPr lang="en-US" sz="5800" b="1" i="1" dirty="0" smtClean="0">
                <a:solidFill>
                  <a:schemeClr val="bg1"/>
                </a:solidFill>
              </a:rPr>
              <a:t>Using</a:t>
            </a:r>
            <a:r>
              <a:rPr lang="en-US" sz="4600" b="1" dirty="0" smtClean="0">
                <a:solidFill>
                  <a:schemeClr val="bg1"/>
                </a:solidFill>
              </a:rPr>
              <a:t> </a:t>
            </a:r>
            <a:r>
              <a:rPr lang="ro-RO" sz="4600" b="1" dirty="0" smtClean="0">
                <a:solidFill>
                  <a:schemeClr val="bg1"/>
                </a:solidFill>
              </a:rPr>
              <a:t>- </a:t>
            </a:r>
            <a:r>
              <a:rPr lang="en-US" sz="5100" dirty="0" smtClean="0"/>
              <a:t>Identify resources</a:t>
            </a:r>
            <a:r>
              <a:rPr lang="ro-RO" sz="5100" dirty="0" smtClean="0"/>
              <a:t>, </a:t>
            </a:r>
            <a:r>
              <a:rPr lang="en-US" sz="5100" dirty="0" smtClean="0"/>
              <a:t>Identify possible actions</a:t>
            </a:r>
            <a:r>
              <a:rPr lang="ro-RO" sz="5100" dirty="0" smtClean="0"/>
              <a:t>, </a:t>
            </a:r>
            <a:r>
              <a:rPr lang="en-US" sz="5100" dirty="0" smtClean="0"/>
              <a:t>Professional development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/>
            </a:r>
            <a:br>
              <a:rPr lang="ro-RO" b="1" dirty="0" smtClean="0"/>
            </a:br>
            <a:r>
              <a:rPr lang="ro-RO" b="1" dirty="0" smtClean="0"/>
              <a:t>  </a:t>
            </a:r>
            <a:br>
              <a:rPr lang="ro-RO" b="1" dirty="0" smtClean="0"/>
            </a:br>
            <a:r>
              <a:rPr lang="ro-RO" sz="3600" b="1" dirty="0" smtClean="0">
                <a:solidFill>
                  <a:srgbClr val="FFC000"/>
                </a:solidFill>
              </a:rPr>
              <a:t>M</a:t>
            </a:r>
            <a:r>
              <a:rPr lang="en-US" sz="3600" b="1" dirty="0" err="1" smtClean="0">
                <a:solidFill>
                  <a:srgbClr val="FFC000"/>
                </a:solidFill>
              </a:rPr>
              <a:t>ain</a:t>
            </a:r>
            <a:r>
              <a:rPr lang="en-US" sz="3600" b="1" dirty="0" smtClean="0">
                <a:solidFill>
                  <a:srgbClr val="FFC000"/>
                </a:solidFill>
              </a:rPr>
              <a:t> attributes of sound personnel evaluation </a:t>
            </a:r>
            <a:r>
              <a:rPr lang="ro-RO" sz="3600" b="1" dirty="0" smtClean="0">
                <a:solidFill>
                  <a:srgbClr val="FFC000"/>
                </a:solidFill>
              </a:rPr>
              <a:t> </a:t>
            </a:r>
            <a:r>
              <a:rPr lang="ro-RO" sz="3600" i="1" dirty="0" smtClean="0">
                <a:solidFill>
                  <a:srgbClr val="FFC000"/>
                </a:solidFill>
              </a:rPr>
              <a:t>D</a:t>
            </a:r>
            <a:r>
              <a:rPr lang="en-US" sz="3600" i="1" dirty="0" err="1" smtClean="0">
                <a:solidFill>
                  <a:srgbClr val="FFC000"/>
                </a:solidFill>
              </a:rPr>
              <a:t>aniel</a:t>
            </a:r>
            <a:r>
              <a:rPr lang="en-US" sz="3600" i="1" dirty="0" smtClean="0">
                <a:solidFill>
                  <a:srgbClr val="FFC000"/>
                </a:solidFill>
              </a:rPr>
              <a:t> </a:t>
            </a:r>
            <a:r>
              <a:rPr lang="ro-RO" sz="3600" i="1" dirty="0" smtClean="0">
                <a:solidFill>
                  <a:srgbClr val="FFC000"/>
                </a:solidFill>
              </a:rPr>
              <a:t> S</a:t>
            </a:r>
            <a:r>
              <a:rPr lang="en-US" sz="3600" i="1" dirty="0" err="1" smtClean="0">
                <a:solidFill>
                  <a:srgbClr val="FFC000"/>
                </a:solidFill>
              </a:rPr>
              <a:t>tufflebeam</a:t>
            </a:r>
            <a:r>
              <a:rPr lang="ro-RO" sz="3600" i="1" dirty="0" smtClean="0">
                <a:solidFill>
                  <a:srgbClr val="FFC000"/>
                </a:solidFill>
              </a:rPr>
              <a:t> (2004)</a:t>
            </a:r>
            <a:r>
              <a:rPr lang="en-US" sz="3600" dirty="0" smtClean="0">
                <a:solidFill>
                  <a:srgbClr val="FFC000"/>
                </a:solidFill>
              </a:rPr>
              <a:t/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institutional or professional missions</a:t>
            </a:r>
            <a:endParaRPr lang="ro-RO" dirty="0" smtClean="0"/>
          </a:p>
          <a:p>
            <a:r>
              <a:rPr lang="en-US" dirty="0" smtClean="0"/>
              <a:t>professional organizations </a:t>
            </a:r>
            <a:endParaRPr lang="ro-RO" dirty="0" smtClean="0"/>
          </a:p>
          <a:p>
            <a:r>
              <a:rPr lang="ro-RO" dirty="0" smtClean="0"/>
              <a:t>p</a:t>
            </a:r>
            <a:r>
              <a:rPr lang="en-US" dirty="0" err="1" smtClean="0"/>
              <a:t>rofessional</a:t>
            </a:r>
            <a:r>
              <a:rPr lang="en-US" dirty="0" smtClean="0"/>
              <a:t> standards</a:t>
            </a:r>
            <a:endParaRPr lang="ro-RO" dirty="0" smtClean="0"/>
          </a:p>
          <a:p>
            <a:r>
              <a:rPr lang="en-US" dirty="0" smtClean="0"/>
              <a:t> research and development</a:t>
            </a:r>
            <a:endParaRPr lang="ro-RO" dirty="0" smtClean="0"/>
          </a:p>
          <a:p>
            <a:r>
              <a:rPr lang="en-US" dirty="0" smtClean="0"/>
              <a:t> clear specifications of each worker's responsibilities</a:t>
            </a:r>
            <a:endParaRPr lang="ro-RO" dirty="0" smtClean="0"/>
          </a:p>
          <a:p>
            <a:r>
              <a:rPr lang="en-US" dirty="0" smtClean="0"/>
              <a:t>clear definition of roles for personnel evaluations</a:t>
            </a:r>
            <a:endParaRPr lang="ro-RO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and tools for </a:t>
            </a:r>
            <a:r>
              <a:rPr lang="ro-RO" dirty="0" smtClean="0"/>
              <a:t> </a:t>
            </a:r>
            <a:r>
              <a:rPr lang="en-US" dirty="0" smtClean="0"/>
              <a:t>validly assessing and judging worker </a:t>
            </a:r>
            <a:r>
              <a:rPr lang="ro-RO" dirty="0" smtClean="0"/>
              <a:t> </a:t>
            </a:r>
            <a:r>
              <a:rPr lang="en-US" dirty="0" smtClean="0"/>
              <a:t>qualifications</a:t>
            </a:r>
            <a:endParaRPr lang="ro-RO" dirty="0" smtClean="0"/>
          </a:p>
          <a:p>
            <a:r>
              <a:rPr lang="en-US" dirty="0" smtClean="0"/>
              <a:t>personnel who are trained and engaged in effectively practicing personnel evaluation</a:t>
            </a:r>
            <a:endParaRPr lang="ro-RO" dirty="0" smtClean="0"/>
          </a:p>
          <a:p>
            <a:r>
              <a:rPr lang="en-US" dirty="0" smtClean="0"/>
              <a:t>mechanisms for reviewing and strengthening personnel evaluation practices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o-RO" i="1" dirty="0" smtClean="0"/>
              <a:t/>
            </a:r>
            <a:br>
              <a:rPr lang="ro-RO" i="1" dirty="0" smtClean="0"/>
            </a:br>
            <a:endParaRPr lang="en-US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o-RO" b="1" i="1" dirty="0" smtClean="0"/>
              <a:t> </a:t>
            </a:r>
            <a:r>
              <a:rPr lang="ro-RO" dirty="0" smtClean="0">
                <a:latin typeface="Arial" pitchFamily="34" charset="0"/>
                <a:cs typeface="Arial" pitchFamily="34" charset="0"/>
              </a:rPr>
              <a:t>Evaluarea profesorilor este o componentă esenţială a perfecţionării sistemului educativ, iar societatea este foarte interesată de cunoaşterea performanţelor  educatorilor.</a:t>
            </a:r>
            <a:endParaRPr lang="ro-RO" b="1" i="1" dirty="0" smtClean="0"/>
          </a:p>
          <a:p>
            <a:endParaRPr lang="ro-RO" b="1" i="1" dirty="0" smtClean="0"/>
          </a:p>
          <a:p>
            <a:r>
              <a:rPr lang="ro-RO" sz="3600" b="1" i="1" dirty="0" smtClean="0">
                <a:solidFill>
                  <a:srgbClr val="FFC000"/>
                </a:solidFill>
              </a:rPr>
              <a:t>Evaluarea tradiţională profesorilor</a:t>
            </a:r>
            <a:r>
              <a:rPr lang="ro-RO" sz="3600" b="1" dirty="0" smtClean="0">
                <a:solidFill>
                  <a:srgbClr val="FFC000"/>
                </a:solidFill>
              </a:rPr>
              <a:t>  </a:t>
            </a:r>
          </a:p>
          <a:p>
            <a:r>
              <a:rPr lang="ro-RO" dirty="0" smtClean="0"/>
              <a:t>metodele fundamentale sunt observarea  şi  vizita la clasă</a:t>
            </a:r>
          </a:p>
          <a:p>
            <a:r>
              <a:rPr lang="ro-RO" dirty="0" smtClean="0"/>
              <a:t>evaluatorul este directorul şcolii, de cele mai multe ori</a:t>
            </a:r>
          </a:p>
          <a:p>
            <a:r>
              <a:rPr lang="ro-RO" dirty="0" smtClean="0"/>
              <a:t>criteriile de evaluare nu sunt clare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i="1" dirty="0" smtClean="0">
                <a:solidFill>
                  <a:srgbClr val="FFC000"/>
                </a:solidFill>
              </a:rPr>
              <a:t>Viziuni  recente asupra evaluării profesorilor</a:t>
            </a:r>
            <a:endParaRPr lang="en-US" i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Construirea standardelor pentru evaluarea profesorilor</a:t>
            </a:r>
            <a:r>
              <a:rPr lang="ro-RO" dirty="0" smtClean="0"/>
              <a:t>  (standardele americane NBPTS)</a:t>
            </a:r>
          </a:p>
          <a:p>
            <a:endParaRPr lang="ro-RO" dirty="0" smtClean="0"/>
          </a:p>
          <a:p>
            <a:r>
              <a:rPr lang="ro-RO" b="1" dirty="0" smtClean="0"/>
              <a:t>Includerea viziunilor colaborative </a:t>
            </a:r>
          </a:p>
          <a:p>
            <a:pPr>
              <a:buNone/>
            </a:pPr>
            <a:r>
              <a:rPr lang="ro-RO" b="1" dirty="0" smtClean="0"/>
              <a:t>(mentoratul, peer-assistance şi peer- review) </a:t>
            </a:r>
          </a:p>
          <a:p>
            <a:pPr>
              <a:buNone/>
            </a:pPr>
            <a:endParaRPr lang="en-US" dirty="0" smtClean="0"/>
          </a:p>
          <a:p>
            <a:r>
              <a:rPr lang="ro-RO" b="1" dirty="0" smtClean="0"/>
              <a:t>Evaluarea  valoare- adăugată (Value-Added Assessment - VAA</a:t>
            </a:r>
            <a:r>
              <a:rPr lang="ro-RO" b="1" i="1" dirty="0" smtClean="0"/>
              <a:t>)- mijloc de responsabilizare publică, marketizare</a:t>
            </a:r>
            <a:endParaRPr lang="en-US" dirty="0" smtClean="0"/>
          </a:p>
          <a:p>
            <a:pPr>
              <a:buNone/>
            </a:pPr>
            <a:endParaRPr lang="ro-RO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i="1" dirty="0" smtClean="0">
                <a:solidFill>
                  <a:srgbClr val="FFC000"/>
                </a:solidFill>
              </a:rPr>
              <a:t>VA - assessment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o-RO" i="1" dirty="0" smtClean="0"/>
              <a:t> </a:t>
            </a:r>
            <a:r>
              <a:rPr lang="ro-RO" i="1" dirty="0" smtClean="0">
                <a:solidFill>
                  <a:srgbClr val="FFC000"/>
                </a:solidFill>
              </a:rPr>
              <a:t>Definire - Orice metodă de a analiza datele la teste ale elevilor pentru a stabili progresul lor în învăţare comparând nivelul actual cu propriul nivel din trecut</a:t>
            </a:r>
            <a:r>
              <a:rPr lang="ro-RO" dirty="0" smtClean="0">
                <a:solidFill>
                  <a:srgbClr val="FFC000"/>
                </a:solidFill>
              </a:rPr>
              <a:t> </a:t>
            </a:r>
          </a:p>
          <a:p>
            <a:r>
              <a:rPr lang="ro-RO" dirty="0" smtClean="0"/>
              <a:t>V A cere sisteme informatice foarte robuste  care “să lege”  performanţelor elevilor de calculul performanţei educatorilor </a:t>
            </a:r>
          </a:p>
          <a:p>
            <a:r>
              <a:rPr lang="ro-RO" i="1" dirty="0" smtClean="0">
                <a:solidFill>
                  <a:srgbClr val="FFC000"/>
                </a:solidFill>
              </a:rPr>
              <a:t>O  evaluare corectă a  profesorilor trebuie să pornească de la evaluarea elevilor, iar rezultatele evaluării vor fi baza de plecare pentru stabilirea salariilor în învăţământ</a:t>
            </a:r>
            <a:endParaRPr lang="ro-RO" dirty="0" smtClean="0">
              <a:solidFill>
                <a:srgbClr val="FFC000"/>
              </a:solidFill>
            </a:endParaRPr>
          </a:p>
          <a:p>
            <a:r>
              <a:rPr lang="ro-RO" b="1" dirty="0" smtClean="0">
                <a:solidFill>
                  <a:srgbClr val="FFC000"/>
                </a:solidFill>
              </a:rPr>
              <a:t>Un exemplu</a:t>
            </a:r>
            <a:r>
              <a:rPr lang="ro-RO" dirty="0" smtClean="0"/>
              <a:t>: </a:t>
            </a:r>
            <a:r>
              <a:rPr lang="en-US" dirty="0" err="1" smtClean="0"/>
              <a:t>Jürges</a:t>
            </a:r>
            <a:r>
              <a:rPr lang="en-US" dirty="0" smtClean="0"/>
              <a:t>, H., Schneider</a:t>
            </a:r>
            <a:r>
              <a:rPr lang="en-US" b="1" dirty="0" smtClean="0"/>
              <a:t>, </a:t>
            </a:r>
            <a:r>
              <a:rPr lang="en-US" dirty="0" smtClean="0"/>
              <a:t>K., 2007</a:t>
            </a:r>
            <a:r>
              <a:rPr lang="ro-RO" dirty="0" smtClean="0"/>
              <a:t>-  “legarea” performantelor  elevilor la testul PIRLS de salarizarea educatorilor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sz="3600" b="1" dirty="0" smtClean="0">
                <a:solidFill>
                  <a:srgbClr val="FFC000"/>
                </a:solidFill>
              </a:rPr>
              <a:t>Variabilele care </a:t>
            </a:r>
            <a:r>
              <a:rPr lang="ro-RO" sz="3600" b="1" dirty="0" smtClean="0">
                <a:solidFill>
                  <a:srgbClr val="FFC000"/>
                </a:solidFill>
              </a:rPr>
              <a:t> se utilizează </a:t>
            </a:r>
            <a:r>
              <a:rPr lang="ro-RO" sz="3600" b="1" dirty="0" smtClean="0">
                <a:solidFill>
                  <a:srgbClr val="FFC000"/>
                </a:solidFill>
              </a:rPr>
              <a:t>în prelucrarea </a:t>
            </a:r>
            <a:r>
              <a:rPr lang="ro-RO" sz="3600" b="1" dirty="0" smtClean="0">
                <a:solidFill>
                  <a:srgbClr val="FFC000"/>
                </a:solidFill>
              </a:rPr>
              <a:t>statistică</a:t>
            </a:r>
            <a:r>
              <a:rPr lang="en-US" sz="3600" dirty="0" smtClean="0"/>
              <a:t> </a:t>
            </a:r>
            <a:r>
              <a:rPr lang="ro-RO" sz="2700" dirty="0" smtClean="0"/>
              <a:t>(</a:t>
            </a:r>
            <a:r>
              <a:rPr lang="en-US" sz="3100" dirty="0" err="1" smtClean="0"/>
              <a:t>Jürges</a:t>
            </a:r>
            <a:r>
              <a:rPr lang="en-US" sz="3100" dirty="0" smtClean="0"/>
              <a:t>, H., Schneider</a:t>
            </a:r>
            <a:r>
              <a:rPr lang="en-US" sz="3100" b="1" dirty="0" smtClean="0"/>
              <a:t>, </a:t>
            </a:r>
            <a:r>
              <a:rPr lang="en-US" sz="3100" dirty="0" smtClean="0"/>
              <a:t>K., </a:t>
            </a:r>
            <a:r>
              <a:rPr lang="en-US" sz="3100" dirty="0" smtClean="0"/>
              <a:t>2007</a:t>
            </a:r>
            <a:r>
              <a:rPr lang="ro-RO" sz="3100" dirty="0" smtClean="0"/>
              <a:t>)</a:t>
            </a:r>
            <a:r>
              <a:rPr lang="en-US" sz="3100" dirty="0" smtClean="0"/>
              <a:t> </a:t>
            </a:r>
            <a:r>
              <a:rPr lang="ro-RO" dirty="0" smtClean="0">
                <a:solidFill>
                  <a:srgbClr val="FFFF00"/>
                </a:solidFill>
              </a:rPr>
              <a:t>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o-RO" dirty="0" smtClean="0"/>
              <a:t>scorul la test  </a:t>
            </a:r>
          </a:p>
          <a:p>
            <a:r>
              <a:rPr lang="ro-RO" dirty="0" smtClean="0"/>
              <a:t>genul (masculin sau feminin)</a:t>
            </a:r>
          </a:p>
          <a:p>
            <a:r>
              <a:rPr lang="ro-RO" dirty="0" smtClean="0"/>
              <a:t>informaţii despre starea şcolarităţii (repetenţie, accelerarea studiilor), </a:t>
            </a:r>
          </a:p>
          <a:p>
            <a:r>
              <a:rPr lang="ro-RO" dirty="0" smtClean="0"/>
              <a:t>numărul de cărţi de acasă (pe categorii: 0-10, 11-25, 26-100, 101-200, mai mult de 200)  </a:t>
            </a:r>
          </a:p>
          <a:p>
            <a:r>
              <a:rPr lang="ro-RO" dirty="0" smtClean="0"/>
              <a:t>dacă primeşte zilnic presa </a:t>
            </a:r>
          </a:p>
          <a:p>
            <a:r>
              <a:rPr lang="ro-RO" dirty="0" smtClean="0"/>
              <a:t>statusul locativ- camera proprie a elevului</a:t>
            </a:r>
          </a:p>
          <a:p>
            <a:r>
              <a:rPr lang="ro-RO" dirty="0" smtClean="0"/>
              <a:t> indicatori etnici - elevul este născut în străinătate, părinte născut în străinătate</a:t>
            </a:r>
          </a:p>
          <a:p>
            <a:r>
              <a:rPr lang="ro-RO" dirty="0" smtClean="0"/>
              <a:t>statutul limbii germane în familie (se vorbeşte sau nu în casă limba germană)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o-RO" b="1" dirty="0" smtClean="0">
                <a:solidFill>
                  <a:srgbClr val="FFC000"/>
                </a:solidFill>
              </a:rPr>
              <a:t>Implicarea tehnologiei In curriculum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dirty="0" smtClean="0"/>
              <a:t> Poate fi mijloc de transmitere a informaţiei, scop, metodă, conţinut etc.</a:t>
            </a:r>
          </a:p>
          <a:p>
            <a:r>
              <a:rPr lang="ro-RO" dirty="0" smtClean="0">
                <a:solidFill>
                  <a:srgbClr val="FFC000"/>
                </a:solidFill>
              </a:rPr>
              <a:t>Tehnologia - Calul Troian </a:t>
            </a:r>
            <a:r>
              <a:rPr lang="ro-RO" dirty="0" smtClean="0"/>
              <a:t>[Means, 2008, p.135].</a:t>
            </a:r>
          </a:p>
          <a:p>
            <a:r>
              <a:rPr lang="ro-RO" b="1" dirty="0" smtClean="0"/>
              <a:t>Certificarea profesorilor  SUA - etape</a:t>
            </a:r>
            <a:r>
              <a:rPr lang="ro-RO" dirty="0" smtClean="0"/>
              <a:t>: </a:t>
            </a:r>
            <a:endParaRPr lang="en-US" dirty="0" smtClean="0"/>
          </a:p>
          <a:p>
            <a:pPr lvl="0"/>
            <a:r>
              <a:rPr lang="ro-RO" i="1" dirty="0" smtClean="0"/>
              <a:t>Realizarea unui portofoliu de către candidat;</a:t>
            </a:r>
            <a:endParaRPr lang="en-US" dirty="0" smtClean="0"/>
          </a:p>
          <a:p>
            <a:pPr lvl="0"/>
            <a:r>
              <a:rPr lang="ro-RO" i="1" dirty="0" smtClean="0"/>
              <a:t>Exerciţiile de la centrul de evaluare</a:t>
            </a:r>
            <a:endParaRPr lang="en-US" dirty="0" smtClean="0"/>
          </a:p>
          <a:p>
            <a:pPr lvl="0"/>
            <a:r>
              <a:rPr lang="ro-RO" i="1" dirty="0" smtClean="0"/>
              <a:t>Scorarea şi aflarea punctajelor, </a:t>
            </a:r>
            <a:r>
              <a:rPr lang="ro-RO" dirty="0" smtClean="0"/>
              <a:t>prin logare confidenţială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dirty="0" smtClean="0"/>
              <a:t>O infrastructură tehnologică este o colecţie de instrumente şi procese care contribuie la cunoaşterea rezultatelor evaluării de către oamenii potriviţi, într-o formă potrivită, la timpul potrivit [Pellegrino, 2007].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</TotalTime>
  <Words>510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 </vt:lpstr>
      <vt:lpstr>        Main attributes of sound personnel evaluation  Daniel  Stufflebeam (2004)  </vt:lpstr>
      <vt:lpstr>Slide 3</vt:lpstr>
      <vt:lpstr> </vt:lpstr>
      <vt:lpstr>Viziuni  recente asupra evaluării profesorilor</vt:lpstr>
      <vt:lpstr>VA - assessment</vt:lpstr>
      <vt:lpstr>Variabilele care  se utilizează în prelucrarea statistică (Jürges, H., Schneider, K., 2007) :</vt:lpstr>
      <vt:lpstr>Implicarea tehnologiei In curriculum</vt:lpstr>
      <vt:lpstr>Slide 9</vt:lpstr>
      <vt:lpstr>Functions of Technology in Assisting the Assessment Process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Evaluarea personalului didactic şi performanţele elevilor. Contribuţii ale sistemelor informatico-statistice </dc:title>
  <dc:creator/>
  <cp:lastModifiedBy>Roxana</cp:lastModifiedBy>
  <cp:revision>14</cp:revision>
  <dcterms:created xsi:type="dcterms:W3CDTF">2006-08-16T00:00:00Z</dcterms:created>
  <dcterms:modified xsi:type="dcterms:W3CDTF">2010-04-22T08:33:07Z</dcterms:modified>
</cp:coreProperties>
</file>